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80" r:id="rId2"/>
    <p:sldId id="279" r:id="rId3"/>
    <p:sldId id="270" r:id="rId4"/>
    <p:sldId id="274" r:id="rId5"/>
    <p:sldId id="275" r:id="rId6"/>
    <p:sldId id="276" r:id="rId7"/>
    <p:sldId id="278" r:id="rId8"/>
    <p:sldId id="281" r:id="rId9"/>
    <p:sldId id="282" r:id="rId10"/>
    <p:sldId id="283" r:id="rId11"/>
    <p:sldId id="284" r:id="rId12"/>
    <p:sldId id="285" r:id="rId13"/>
    <p:sldId id="269" r:id="rId14"/>
    <p:sldId id="271" r:id="rId15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993300"/>
    <a:srgbClr val="6413A1"/>
    <a:srgbClr val="00FF00"/>
    <a:srgbClr val="F63008"/>
    <a:srgbClr val="FF33CC"/>
    <a:srgbClr val="F81CE8"/>
    <a:srgbClr val="F71535"/>
    <a:srgbClr val="D70BC8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>
        <p:scale>
          <a:sx n="70" d="100"/>
          <a:sy n="70" d="100"/>
        </p:scale>
        <p:origin x="-136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2CDDF-C34B-429F-89D6-76A0803638D2}" type="datetimeFigureOut">
              <a:rPr lang="en-MY" smtClean="0"/>
              <a:t>29/9/2015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E8BA4-43F7-4A20-A324-AB6C676BA9E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22516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MY" smtClean="0"/>
              <a:pPr/>
              <a:t>29/9/2015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5489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MY" smtClean="0"/>
              <a:pPr/>
              <a:t>29/9/2015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9431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MY" smtClean="0"/>
              <a:pPr/>
              <a:t>29/9/2015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937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MY" smtClean="0"/>
              <a:pPr/>
              <a:t>29/9/2015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6559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MY" smtClean="0"/>
              <a:pPr/>
              <a:t>29/9/2015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6640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MY" smtClean="0"/>
              <a:pPr/>
              <a:t>29/9/2015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8649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MY" smtClean="0"/>
              <a:pPr/>
              <a:t>29/9/2015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4544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MY" smtClean="0"/>
              <a:pPr/>
              <a:t>29/9/2015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9847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MY" smtClean="0"/>
              <a:pPr/>
              <a:t>29/9/2015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2042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MY" smtClean="0"/>
              <a:pPr/>
              <a:t>29/9/2015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8742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MY" smtClean="0"/>
              <a:pPr/>
              <a:t>29/9/2015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80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MY" smtClean="0"/>
              <a:pPr/>
              <a:t>29/9/2015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1167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slide" Target="slide2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slide" Target="slide2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slide" Target="slide2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8.xml"/><Relationship Id="rId6" Type="http://schemas.openxmlformats.org/officeDocument/2006/relationships/slide" Target="slide2.xml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audio" Target="../media/audio7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9.gif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11.xml"/><Relationship Id="rId3" Type="http://schemas.openxmlformats.org/officeDocument/2006/relationships/image" Target="../media/image2.jpeg"/><Relationship Id="rId7" Type="http://schemas.openxmlformats.org/officeDocument/2006/relationships/slide" Target="slide5.xml"/><Relationship Id="rId12" Type="http://schemas.openxmlformats.org/officeDocument/2006/relationships/slide" Target="slide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8.xml"/><Relationship Id="rId5" Type="http://schemas.openxmlformats.org/officeDocument/2006/relationships/slide" Target="slide7.xml"/><Relationship Id="rId15" Type="http://schemas.openxmlformats.org/officeDocument/2006/relationships/slide" Target="slide9.xml"/><Relationship Id="rId10" Type="http://schemas.openxmlformats.org/officeDocument/2006/relationships/image" Target="../media/image4.gif"/><Relationship Id="rId4" Type="http://schemas.openxmlformats.org/officeDocument/2006/relationships/image" Target="../media/image3.jpg"/><Relationship Id="rId9" Type="http://schemas.openxmlformats.org/officeDocument/2006/relationships/slide" Target="slide6.xml"/><Relationship Id="rId1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slide" Target="slide2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slide" Target="slide2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slide" Target="slide2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" y="36"/>
            <a:ext cx="915891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89" y="1196752"/>
            <a:ext cx="7772400" cy="1470025"/>
          </a:xfrm>
        </p:spPr>
        <p:txBody>
          <a:bodyPr/>
          <a:lstStyle/>
          <a:p>
            <a:r>
              <a:rPr lang="en-MY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KUIZ MINDA</a:t>
            </a:r>
            <a:endParaRPr lang="en-MY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6489" y="2552736"/>
            <a:ext cx="6400800" cy="1956384"/>
          </a:xfrm>
        </p:spPr>
        <p:txBody>
          <a:bodyPr>
            <a:normAutofit fontScale="62500" lnSpcReduction="20000"/>
          </a:bodyPr>
          <a:lstStyle/>
          <a:p>
            <a:r>
              <a:rPr lang="en-MY" dirty="0" smtClean="0">
                <a:solidFill>
                  <a:schemeClr val="bg1"/>
                </a:solidFill>
                <a:latin typeface="Algerian" pitchFamily="82" charset="0"/>
              </a:rPr>
              <a:t>Topik :</a:t>
            </a:r>
          </a:p>
          <a:p>
            <a:r>
              <a:rPr lang="en-MY" dirty="0" smtClean="0">
                <a:solidFill>
                  <a:schemeClr val="bg1"/>
                </a:solidFill>
                <a:latin typeface="Algerian" pitchFamily="82" charset="0"/>
              </a:rPr>
              <a:t>Beriman Kepada Malaikat</a:t>
            </a:r>
          </a:p>
          <a:p>
            <a:endParaRPr lang="en-MY" dirty="0" smtClean="0">
              <a:solidFill>
                <a:schemeClr val="bg1"/>
              </a:solidFill>
              <a:latin typeface="Algerian" pitchFamily="82" charset="0"/>
            </a:endParaRPr>
          </a:p>
          <a:p>
            <a:endParaRPr lang="en-MY" dirty="0">
              <a:solidFill>
                <a:schemeClr val="bg1"/>
              </a:solidFill>
              <a:latin typeface="Algerian" pitchFamily="82" charset="0"/>
            </a:endParaRPr>
          </a:p>
          <a:p>
            <a:r>
              <a:rPr lang="en-MY" dirty="0" smtClean="0">
                <a:solidFill>
                  <a:schemeClr val="bg1"/>
                </a:solidFill>
                <a:latin typeface="Algerian" pitchFamily="82" charset="0"/>
              </a:rPr>
              <a:t>Disediakan Oleh:</a:t>
            </a:r>
          </a:p>
          <a:p>
            <a:r>
              <a:rPr lang="en-MY" dirty="0" err="1" smtClean="0">
                <a:solidFill>
                  <a:schemeClr val="bg1"/>
                </a:solidFill>
                <a:latin typeface="Algerian" pitchFamily="82" charset="0"/>
              </a:rPr>
              <a:t>Ummu</a:t>
            </a:r>
            <a:r>
              <a:rPr lang="en-MY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MY" dirty="0" err="1" smtClean="0">
                <a:solidFill>
                  <a:schemeClr val="bg1"/>
                </a:solidFill>
                <a:latin typeface="Algerian" pitchFamily="82" charset="0"/>
              </a:rPr>
              <a:t>Imara</a:t>
            </a:r>
            <a:r>
              <a:rPr lang="en-MY" dirty="0" smtClean="0">
                <a:solidFill>
                  <a:schemeClr val="bg1"/>
                </a:solidFill>
                <a:latin typeface="Algerian" pitchFamily="82" charset="0"/>
              </a:rPr>
              <a:t> binti </a:t>
            </a:r>
            <a:r>
              <a:rPr lang="en-MY" dirty="0" err="1" smtClean="0">
                <a:solidFill>
                  <a:schemeClr val="bg1"/>
                </a:solidFill>
                <a:latin typeface="Algerian" pitchFamily="82" charset="0"/>
              </a:rPr>
              <a:t>Mohd</a:t>
            </a:r>
            <a:r>
              <a:rPr lang="en-MY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MY" dirty="0" err="1" smtClean="0">
                <a:solidFill>
                  <a:schemeClr val="bg1"/>
                </a:solidFill>
                <a:latin typeface="Algerian" pitchFamily="82" charset="0"/>
              </a:rPr>
              <a:t>Sabri</a:t>
            </a:r>
            <a:endParaRPr lang="en-MY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6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" t="2439" r="2271" b="2038"/>
          <a:stretch/>
        </p:blipFill>
        <p:spPr>
          <a:xfrm>
            <a:off x="-93786" y="0"/>
            <a:ext cx="9237786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Antara 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berikut yang manakah kesan 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beriman 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kepada malaikat?</a:t>
            </a:r>
            <a:endParaRPr lang="en-MY" sz="28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Oval 3">
            <a:hlinkClick r:id="rId4" action="ppaction://hlinksldjump"/>
          </p:cNvPr>
          <p:cNvSpPr/>
          <p:nvPr/>
        </p:nvSpPr>
        <p:spPr>
          <a:xfrm>
            <a:off x="2074993" y="4242880"/>
            <a:ext cx="4464496" cy="105832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haroni" pitchFamily="2" charset="-79"/>
                <a:cs typeface="Aharoni" pitchFamily="2" charset="-79"/>
              </a:rPr>
              <a:t>Ikhlas melakukan amal kebaikan</a:t>
            </a:r>
            <a:endParaRPr lang="en-US" sz="20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Oval 4">
            <a:hlinkClick r:id="rId5" action="ppaction://hlinksldjump"/>
          </p:cNvPr>
          <p:cNvSpPr/>
          <p:nvPr/>
        </p:nvSpPr>
        <p:spPr>
          <a:xfrm>
            <a:off x="2074993" y="3178208"/>
            <a:ext cx="4464497" cy="96517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Tidak bahagia di dunia dan akhirat</a:t>
            </a:r>
            <a:endParaRPr lang="en-US" sz="20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Oval 5">
            <a:hlinkClick r:id="rId5" action="ppaction://hlinksldjump"/>
          </p:cNvPr>
          <p:cNvSpPr/>
          <p:nvPr/>
        </p:nvSpPr>
        <p:spPr>
          <a:xfrm>
            <a:off x="2195736" y="5373215"/>
            <a:ext cx="4343753" cy="994115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Dibenci Allah s.w.t</a:t>
            </a:r>
            <a:endParaRPr lang="en-US" sz="2000" b="1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25917" y="287193"/>
            <a:ext cx="1471610" cy="1928826"/>
          </a:xfrm>
          <a:prstGeom prst="rect">
            <a:avLst/>
          </a:prstGeom>
          <a:ln w="38100" cap="sq">
            <a:solidFill>
              <a:srgbClr val="ED13DD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Cloud Callout 7"/>
          <p:cNvSpPr/>
          <p:nvPr/>
        </p:nvSpPr>
        <p:spPr>
          <a:xfrm>
            <a:off x="2388487" y="285728"/>
            <a:ext cx="3571900" cy="1500198"/>
          </a:xfrm>
          <a:prstGeom prst="cloudCallout">
            <a:avLst>
              <a:gd name="adj1" fmla="val 71444"/>
              <a:gd name="adj2" fmla="val 2158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KUIZ </a:t>
            </a:r>
            <a:r>
              <a:rPr lang="en-US" sz="4000" b="1" dirty="0" smtClean="0">
                <a:ln w="1143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en-US" sz="4000" b="1" dirty="0">
              <a:ln w="11430">
                <a:solidFill>
                  <a:srgbClr val="000000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Action Button: Return 8">
            <a:hlinkClick r:id="rId7" action="ppaction://hlinksldjump" highlightClick="1"/>
          </p:cNvPr>
          <p:cNvSpPr/>
          <p:nvPr/>
        </p:nvSpPr>
        <p:spPr>
          <a:xfrm>
            <a:off x="8443902" y="6165304"/>
            <a:ext cx="543004" cy="479546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07948990"/>
      </p:ext>
    </p:extLst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" t="2439" r="2271" b="2038"/>
          <a:stretch/>
        </p:blipFill>
        <p:spPr>
          <a:xfrm>
            <a:off x="-93786" y="0"/>
            <a:ext cx="9237786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2800" b="1" dirty="0" smtClean="0">
                <a:ln>
                  <a:solidFill>
                    <a:schemeClr val="tx1"/>
                  </a:solidFill>
                </a:ln>
                <a:solidFill>
                  <a:srgbClr val="6413A1"/>
                </a:solidFill>
                <a:latin typeface="Aharoni" pitchFamily="2" charset="-79"/>
                <a:cs typeface="Aharoni" pitchFamily="2" charset="-79"/>
              </a:rPr>
              <a:t>Berikut </a:t>
            </a:r>
            <a:r>
              <a:rPr lang="sv-SE" sz="2800" b="1" dirty="0">
                <a:ln>
                  <a:solidFill>
                    <a:schemeClr val="tx1"/>
                  </a:solidFill>
                </a:ln>
                <a:solidFill>
                  <a:srgbClr val="6413A1"/>
                </a:solidFill>
                <a:latin typeface="Aharoni" pitchFamily="2" charset="-79"/>
                <a:cs typeface="Aharoni" pitchFamily="2" charset="-79"/>
              </a:rPr>
              <a:t>merupakan nama malaikat berserta tugasnya, yang manakah padanan nama dan tugas malaikat yang betul?</a:t>
            </a:r>
            <a:endParaRPr lang="en-MY" sz="2800" b="1" dirty="0">
              <a:ln>
                <a:solidFill>
                  <a:schemeClr val="tx1"/>
                </a:solidFill>
              </a:ln>
              <a:solidFill>
                <a:srgbClr val="6413A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Oval 3">
            <a:hlinkClick r:id="rId4" action="ppaction://hlinksldjump"/>
          </p:cNvPr>
          <p:cNvSpPr/>
          <p:nvPr/>
        </p:nvSpPr>
        <p:spPr>
          <a:xfrm>
            <a:off x="1171900" y="3655493"/>
            <a:ext cx="6154017" cy="694972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Israfil </a:t>
            </a:r>
            <a:r>
              <a:rPr lang="en-US" sz="2400" b="1" dirty="0">
                <a:latin typeface="Aharoni" pitchFamily="2" charset="-79"/>
                <a:cs typeface="Aharoni" pitchFamily="2" charset="-79"/>
              </a:rPr>
              <a:t>- Meniup sangkakala </a:t>
            </a:r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Oval 4">
            <a:hlinkClick r:id="rId5" action="ppaction://hlinksldjump"/>
          </p:cNvPr>
          <p:cNvSpPr/>
          <p:nvPr/>
        </p:nvSpPr>
        <p:spPr>
          <a:xfrm>
            <a:off x="1171900" y="5445640"/>
            <a:ext cx="6280420" cy="719663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Aharoni" pitchFamily="2" charset="-79"/>
                <a:cs typeface="Aharoni" pitchFamily="2" charset="-79"/>
              </a:rPr>
              <a:t>Jirail</a:t>
            </a:r>
            <a:r>
              <a:rPr lang="en-US" sz="2400" b="1" dirty="0">
                <a:latin typeface="Aharoni" pitchFamily="2" charset="-79"/>
                <a:cs typeface="Aharoni" pitchFamily="2" charset="-79"/>
              </a:rPr>
              <a:t> - Memberi rezeki</a:t>
            </a:r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Oval 5">
            <a:hlinkClick r:id="rId5" action="ppaction://hlinksldjump"/>
          </p:cNvPr>
          <p:cNvSpPr/>
          <p:nvPr/>
        </p:nvSpPr>
        <p:spPr>
          <a:xfrm>
            <a:off x="1171899" y="4558099"/>
            <a:ext cx="6154017" cy="743109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haroni" pitchFamily="2" charset="-79"/>
                <a:cs typeface="Aharoni" pitchFamily="2" charset="-79"/>
              </a:rPr>
              <a:t>Malik - Menjaga syurga</a:t>
            </a:r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25917" y="287193"/>
            <a:ext cx="1471610" cy="1701647"/>
          </a:xfrm>
          <a:prstGeom prst="rect">
            <a:avLst/>
          </a:prstGeom>
          <a:ln w="38100" cap="sq">
            <a:solidFill>
              <a:srgbClr val="ED13DD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Cloud Callout 7"/>
          <p:cNvSpPr/>
          <p:nvPr/>
        </p:nvSpPr>
        <p:spPr>
          <a:xfrm>
            <a:off x="2388487" y="285728"/>
            <a:ext cx="3571900" cy="1500198"/>
          </a:xfrm>
          <a:prstGeom prst="cloudCallout">
            <a:avLst>
              <a:gd name="adj1" fmla="val 71444"/>
              <a:gd name="adj2" fmla="val 2158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KUIZ </a:t>
            </a:r>
            <a:r>
              <a:rPr lang="en-US" sz="4000" b="1" dirty="0" smtClean="0">
                <a:ln w="1143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4000" b="1" dirty="0">
              <a:ln w="11430">
                <a:solidFill>
                  <a:srgbClr val="000000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Action Button: Return 8">
            <a:hlinkClick r:id="rId7" action="ppaction://hlinksldjump" highlightClick="1"/>
          </p:cNvPr>
          <p:cNvSpPr/>
          <p:nvPr/>
        </p:nvSpPr>
        <p:spPr>
          <a:xfrm>
            <a:off x="8443902" y="6165304"/>
            <a:ext cx="543004" cy="479546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07948990"/>
      </p:ext>
    </p:extLst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" t="2439" r="2271" b="2038"/>
          <a:stretch/>
        </p:blipFill>
        <p:spPr>
          <a:xfrm>
            <a:off x="-93786" y="11344"/>
            <a:ext cx="9237786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2800" b="1" dirty="0" smtClean="0">
                <a:ln>
                  <a:solidFill>
                    <a:schemeClr val="tx1"/>
                  </a:solidFill>
                </a:ln>
                <a:solidFill>
                  <a:srgbClr val="993300"/>
                </a:solidFill>
                <a:latin typeface="Aharoni" pitchFamily="2" charset="-79"/>
                <a:cs typeface="Aharoni" pitchFamily="2" charset="-79"/>
              </a:rPr>
              <a:t>Antara berikut yang manakah bukan kesan beriman kepada Allah s.w.t?</a:t>
            </a:r>
            <a:endParaRPr lang="en-MY" sz="2800" b="1" dirty="0">
              <a:ln>
                <a:solidFill>
                  <a:schemeClr val="tx1"/>
                </a:solidFill>
              </a:ln>
              <a:solidFill>
                <a:srgbClr val="9933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Oval 3">
            <a:hlinkClick r:id="rId4" action="ppaction://hlinksldjump"/>
          </p:cNvPr>
          <p:cNvSpPr/>
          <p:nvPr/>
        </p:nvSpPr>
        <p:spPr>
          <a:xfrm>
            <a:off x="1171900" y="3933056"/>
            <a:ext cx="6154017" cy="921465"/>
          </a:xfrm>
          <a:prstGeom prst="ellipse">
            <a:avLst/>
          </a:prstGeom>
          <a:solidFill>
            <a:srgbClr val="CC99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Tidak taat kepada suruhan Allah s.w.t</a:t>
            </a:r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Oval 4">
            <a:hlinkClick r:id="rId5" action="ppaction://hlinksldjump"/>
          </p:cNvPr>
          <p:cNvSpPr/>
          <p:nvPr/>
        </p:nvSpPr>
        <p:spPr>
          <a:xfrm>
            <a:off x="1205983" y="5099639"/>
            <a:ext cx="6166236" cy="849641"/>
          </a:xfrm>
          <a:prstGeom prst="ellipse">
            <a:avLst/>
          </a:prstGeom>
          <a:solidFill>
            <a:srgbClr val="CC99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Bersyukur dengan nikmat Allah s.w.t</a:t>
            </a:r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Oval 5">
            <a:hlinkClick r:id="rId5" action="ppaction://hlinksldjump"/>
          </p:cNvPr>
          <p:cNvSpPr/>
          <p:nvPr/>
        </p:nvSpPr>
        <p:spPr>
          <a:xfrm>
            <a:off x="1218202" y="3057445"/>
            <a:ext cx="6154017" cy="743109"/>
          </a:xfrm>
          <a:prstGeom prst="ellipse">
            <a:avLst/>
          </a:prstGeom>
          <a:solidFill>
            <a:srgbClr val="CC99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Berakhlak mulia</a:t>
            </a:r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25917" y="287193"/>
            <a:ext cx="1471610" cy="1701647"/>
          </a:xfrm>
          <a:prstGeom prst="rect">
            <a:avLst/>
          </a:prstGeom>
          <a:ln w="38100" cap="sq">
            <a:solidFill>
              <a:srgbClr val="ED13DD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Cloud Callout 7"/>
          <p:cNvSpPr/>
          <p:nvPr/>
        </p:nvSpPr>
        <p:spPr>
          <a:xfrm>
            <a:off x="2388487" y="285728"/>
            <a:ext cx="3571900" cy="1500198"/>
          </a:xfrm>
          <a:prstGeom prst="cloudCallout">
            <a:avLst>
              <a:gd name="adj1" fmla="val 71444"/>
              <a:gd name="adj2" fmla="val 2158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KUIZ </a:t>
            </a:r>
            <a:r>
              <a:rPr lang="en-US" sz="4000" b="1" dirty="0" smtClean="0">
                <a:ln w="1143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  <a:endParaRPr lang="en-US" sz="4000" b="1" dirty="0">
              <a:ln w="11430">
                <a:solidFill>
                  <a:srgbClr val="000000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Action Button: Return 8">
            <a:hlinkClick r:id="rId7" action="ppaction://hlinksldjump" highlightClick="1"/>
          </p:cNvPr>
          <p:cNvSpPr/>
          <p:nvPr/>
        </p:nvSpPr>
        <p:spPr>
          <a:xfrm>
            <a:off x="8443902" y="6165304"/>
            <a:ext cx="543004" cy="479546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19610603"/>
      </p:ext>
    </p:extLst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39" y="-81390"/>
            <a:ext cx="6313065" cy="6839154"/>
          </a:xfrm>
          <a:prstGeom prst="rect">
            <a:avLst/>
          </a:prstGeom>
        </p:spPr>
      </p:pic>
      <p:pic>
        <p:nvPicPr>
          <p:cNvPr id="4" name="Picture 3" descr="smil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0849" y="1268760"/>
            <a:ext cx="2714644" cy="17145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4716" y="321618"/>
            <a:ext cx="50069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omic Sans MS" pitchFamily="66" charset="0"/>
              </a:rPr>
              <a:t>Betul!!!</a:t>
            </a:r>
          </a:p>
          <a:p>
            <a:pPr algn="ctr"/>
            <a:endParaRPr lang="en-US" sz="3200" b="1" dirty="0">
              <a:latin typeface="Comic Sans MS" pitchFamily="66" charset="0"/>
            </a:endParaRPr>
          </a:p>
          <a:p>
            <a:pPr algn="ctr"/>
            <a:endParaRPr lang="en-US" sz="3200" b="1" dirty="0" smtClean="0">
              <a:latin typeface="Comic Sans MS" pitchFamily="66" charset="0"/>
            </a:endParaRPr>
          </a:p>
          <a:p>
            <a:pPr algn="ctr"/>
            <a:endParaRPr lang="en-US" sz="3200" b="1" dirty="0">
              <a:latin typeface="Comic Sans MS" pitchFamily="66" charset="0"/>
            </a:endParaRPr>
          </a:p>
          <a:p>
            <a:pPr algn="ctr"/>
            <a:endParaRPr lang="en-US" sz="3200" b="1" dirty="0">
              <a:latin typeface="Comic Sans MS" pitchFamily="66" charset="0"/>
            </a:endParaRPr>
          </a:p>
          <a:p>
            <a:pPr algn="ctr"/>
            <a:endParaRPr lang="en-US" sz="3200" b="1" dirty="0" smtClean="0">
              <a:latin typeface="Comic Sans MS" pitchFamily="66" charset="0"/>
            </a:endParaRPr>
          </a:p>
          <a:p>
            <a:pPr algn="ctr"/>
            <a:r>
              <a:rPr lang="en-US" sz="3200" b="1" dirty="0">
                <a:latin typeface="Comic Sans MS" pitchFamily="66" charset="0"/>
              </a:rPr>
              <a:t>A</a:t>
            </a:r>
            <a:r>
              <a:rPr lang="en-US" sz="3200" b="1" dirty="0" smtClean="0">
                <a:latin typeface="Comic Sans MS" pitchFamily="66" charset="0"/>
              </a:rPr>
              <a:t>nda bijak..</a:t>
            </a:r>
            <a:endParaRPr lang="en-US" sz="3200" b="1" dirty="0">
              <a:latin typeface="Comic Sans MS" pitchFamily="66" charset="0"/>
            </a:endParaRPr>
          </a:p>
        </p:txBody>
      </p:sp>
      <p:pic>
        <p:nvPicPr>
          <p:cNvPr id="6" name="Picture 5" descr="th_21cid5F01f601c408ab24b18a30b024640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0232" y="4340002"/>
            <a:ext cx="2483768" cy="2517997"/>
          </a:xfrm>
          <a:prstGeom prst="rect">
            <a:avLst/>
          </a:prstGeom>
        </p:spPr>
      </p:pic>
      <p:sp>
        <p:nvSpPr>
          <p:cNvPr id="5" name="Action Button: Beginning 4">
            <a:hlinkClick r:id="rId6" action="ppaction://hlinksldjump" highlightClick="1"/>
          </p:cNvPr>
          <p:cNvSpPr/>
          <p:nvPr/>
        </p:nvSpPr>
        <p:spPr>
          <a:xfrm>
            <a:off x="8388424" y="6381328"/>
            <a:ext cx="576064" cy="360040"/>
          </a:xfrm>
          <a:prstGeom prst="actionButtonBeginning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8" name="Picture 7" descr="th_21cid5F01f601c408ab24b18a30b024640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1645" y="-81390"/>
            <a:ext cx="2539292" cy="2574286"/>
          </a:xfrm>
          <a:prstGeom prst="rect">
            <a:avLst/>
          </a:prstGeom>
        </p:spPr>
      </p:pic>
      <p:pic>
        <p:nvPicPr>
          <p:cNvPr id="9" name="Picture 8" descr="th_21cid5F01f601c408ab24b18a30b024640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8520" y="4229988"/>
            <a:ext cx="2592288" cy="2628012"/>
          </a:xfrm>
          <a:prstGeom prst="rect">
            <a:avLst/>
          </a:prstGeom>
        </p:spPr>
      </p:pic>
      <p:pic>
        <p:nvPicPr>
          <p:cNvPr id="10" name="Picture 9" descr="th_21cid5F01f601c408ab24b18a30b024640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2672096" cy="270892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39" y="-81390"/>
            <a:ext cx="6313065" cy="68391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02089" y="332656"/>
            <a:ext cx="55721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omic Sans MS" pitchFamily="66" charset="0"/>
              </a:rPr>
              <a:t>Salah!!!</a:t>
            </a:r>
          </a:p>
          <a:p>
            <a:pPr algn="ctr"/>
            <a:endParaRPr lang="en-US" sz="3200" b="1" dirty="0">
              <a:latin typeface="Comic Sans MS" pitchFamily="66" charset="0"/>
            </a:endParaRPr>
          </a:p>
          <a:p>
            <a:pPr algn="ctr"/>
            <a:endParaRPr lang="en-US" sz="3200" b="1" dirty="0" smtClean="0">
              <a:latin typeface="Comic Sans MS" pitchFamily="66" charset="0"/>
            </a:endParaRPr>
          </a:p>
          <a:p>
            <a:pPr algn="ctr"/>
            <a:endParaRPr lang="en-US" sz="3200" b="1" dirty="0">
              <a:latin typeface="Comic Sans MS" pitchFamily="66" charset="0"/>
            </a:endParaRPr>
          </a:p>
          <a:p>
            <a:pPr algn="ctr"/>
            <a:endParaRPr lang="en-US" sz="3200" b="1" dirty="0" smtClean="0">
              <a:latin typeface="Comic Sans MS" pitchFamily="66" charset="0"/>
            </a:endParaRPr>
          </a:p>
          <a:p>
            <a:pPr algn="ctr"/>
            <a:endParaRPr lang="en-US" sz="3200" b="1" dirty="0">
              <a:latin typeface="Comic Sans MS" pitchFamily="66" charset="0"/>
            </a:endParaRPr>
          </a:p>
          <a:p>
            <a:pPr algn="ctr"/>
            <a:r>
              <a:rPr lang="en-US" sz="3200" b="1" dirty="0" smtClean="0">
                <a:latin typeface="Comic Sans MS" pitchFamily="66" charset="0"/>
              </a:rPr>
              <a:t>Sila cuba lagi..</a:t>
            </a:r>
            <a:endParaRPr lang="en-US" sz="3200" b="1" dirty="0">
              <a:latin typeface="Comic Sans MS" pitchFamily="66" charset="0"/>
            </a:endParaRPr>
          </a:p>
        </p:txBody>
      </p:sp>
      <p:pic>
        <p:nvPicPr>
          <p:cNvPr id="5" name="Picture 4" descr="smile s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4722" y="1132539"/>
            <a:ext cx="1846897" cy="1939664"/>
          </a:xfrm>
          <a:prstGeom prst="rect">
            <a:avLst/>
          </a:prstGeom>
        </p:spPr>
      </p:pic>
      <p:pic>
        <p:nvPicPr>
          <p:cNvPr id="6" name="Picture 5" descr="th_21cid5F01f601c408ab24b18a30b024640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4643" y="4229988"/>
            <a:ext cx="2357454" cy="2603342"/>
          </a:xfrm>
          <a:prstGeom prst="rect">
            <a:avLst/>
          </a:prstGeom>
        </p:spPr>
      </p:pic>
      <p:sp>
        <p:nvSpPr>
          <p:cNvPr id="7" name="Action Button: Beginning 6">
            <a:hlinkClick r:id="rId6" action="ppaction://hlinksldjump" highlightClick="1"/>
          </p:cNvPr>
          <p:cNvSpPr/>
          <p:nvPr/>
        </p:nvSpPr>
        <p:spPr>
          <a:xfrm>
            <a:off x="8460432" y="6453336"/>
            <a:ext cx="504056" cy="332656"/>
          </a:xfrm>
          <a:prstGeom prst="actionButtonBeginning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10" name="Picture 9" descr="th_21cid5F01f601c408ab24b18a30b024640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1645" y="-81390"/>
            <a:ext cx="2539292" cy="2574286"/>
          </a:xfrm>
          <a:prstGeom prst="rect">
            <a:avLst/>
          </a:prstGeom>
        </p:spPr>
      </p:pic>
      <p:pic>
        <p:nvPicPr>
          <p:cNvPr id="11" name="Picture 10" descr="th_21cid5F01f601c408ab24b18a30b024640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8520" y="4229988"/>
            <a:ext cx="2592288" cy="2628012"/>
          </a:xfrm>
          <a:prstGeom prst="rect">
            <a:avLst/>
          </a:prstGeom>
        </p:spPr>
      </p:pic>
      <p:pic>
        <p:nvPicPr>
          <p:cNvPr id="12" name="Picture 11" descr="th_21cid5F01f601c408ab24b18a30b024640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2672096" cy="27089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7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Picture_cute\ISLAMIC GRAPHIC\1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8548" y="-174852"/>
            <a:ext cx="9797347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16632"/>
            <a:ext cx="6248400" cy="1143000"/>
          </a:xfrm>
        </p:spPr>
        <p:txBody>
          <a:bodyPr/>
          <a:lstStyle/>
          <a:p>
            <a:pPr algn="ctr"/>
            <a:r>
              <a:rPr lang="en-US" b="1" cap="none" spc="0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63008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KUIZ</a:t>
            </a:r>
            <a:endParaRPr lang="en-MY" b="1" cap="none" spc="0" dirty="0">
              <a:ln w="17780" cmpd="sng">
                <a:solidFill>
                  <a:srgbClr val="FFFF00"/>
                </a:solidFill>
                <a:prstDash val="solid"/>
                <a:miter lim="800000"/>
              </a:ln>
              <a:solidFill>
                <a:srgbClr val="F63008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Flowchart: Decision 3">
            <a:hlinkClick r:id="rId5" action="ppaction://hlinksldjump"/>
          </p:cNvPr>
          <p:cNvSpPr/>
          <p:nvPr/>
        </p:nvSpPr>
        <p:spPr>
          <a:xfrm>
            <a:off x="2911826" y="2634632"/>
            <a:ext cx="2380254" cy="937244"/>
          </a:xfrm>
          <a:prstGeom prst="flowChartDecisi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mic Sans MS" pitchFamily="66" charset="0"/>
              </a:rPr>
              <a:t>KUIZ 5</a:t>
            </a:r>
            <a:endParaRPr lang="en-MY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Flowchart: Decision 4">
            <a:hlinkClick r:id="rId6" action="ppaction://hlinksldjump"/>
          </p:cNvPr>
          <p:cNvSpPr/>
          <p:nvPr/>
        </p:nvSpPr>
        <p:spPr>
          <a:xfrm>
            <a:off x="2953815" y="1421326"/>
            <a:ext cx="2236238" cy="999562"/>
          </a:xfrm>
          <a:prstGeom prst="flowChartDecisi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mic Sans MS" pitchFamily="66" charset="0"/>
              </a:rPr>
              <a:t>KUIZ 2</a:t>
            </a:r>
            <a:endParaRPr lang="en-MY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Flowchart: Decision 5">
            <a:hlinkClick r:id="rId7" action="ppaction://hlinksldjump"/>
          </p:cNvPr>
          <p:cNvSpPr/>
          <p:nvPr/>
        </p:nvSpPr>
        <p:spPr>
          <a:xfrm>
            <a:off x="5364088" y="1421326"/>
            <a:ext cx="2428892" cy="928694"/>
          </a:xfrm>
          <a:prstGeom prst="flowChartDecisi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mic Sans MS" pitchFamily="66" charset="0"/>
              </a:rPr>
              <a:t>KUIZ 3</a:t>
            </a:r>
            <a:endParaRPr lang="en-MY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Flowchart: Decision 6">
            <a:hlinkClick r:id="rId8" action="ppaction://hlinksldjump"/>
          </p:cNvPr>
          <p:cNvSpPr/>
          <p:nvPr/>
        </p:nvSpPr>
        <p:spPr>
          <a:xfrm>
            <a:off x="285720" y="1428736"/>
            <a:ext cx="2357454" cy="992152"/>
          </a:xfrm>
          <a:prstGeom prst="flowChartDecisi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mic Sans MS" pitchFamily="66" charset="0"/>
              </a:rPr>
              <a:t>KUIZ 1</a:t>
            </a:r>
            <a:endParaRPr lang="en-MY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Flowchart: Decision 7">
            <a:hlinkClick r:id="rId9" action="ppaction://hlinksldjump"/>
          </p:cNvPr>
          <p:cNvSpPr/>
          <p:nvPr/>
        </p:nvSpPr>
        <p:spPr>
          <a:xfrm>
            <a:off x="285720" y="2634632"/>
            <a:ext cx="2343204" cy="937244"/>
          </a:xfrm>
          <a:prstGeom prst="flowChartDecisi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mic Sans MS" pitchFamily="66" charset="0"/>
              </a:rPr>
              <a:t>KUIZ 4</a:t>
            </a:r>
            <a:endParaRPr lang="en-MY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9" name="Picture 8" descr="th_342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70859" y="4301741"/>
            <a:ext cx="4500594" cy="2643206"/>
          </a:xfrm>
          <a:prstGeom prst="rect">
            <a:avLst/>
          </a:prstGeom>
        </p:spPr>
      </p:pic>
      <p:sp>
        <p:nvSpPr>
          <p:cNvPr id="3" name="Flowchart: Decision 2">
            <a:hlinkClick r:id="rId11" action="ppaction://hlinksldjump"/>
          </p:cNvPr>
          <p:cNvSpPr/>
          <p:nvPr/>
        </p:nvSpPr>
        <p:spPr>
          <a:xfrm>
            <a:off x="5508104" y="2686283"/>
            <a:ext cx="2448272" cy="901810"/>
          </a:xfrm>
          <a:prstGeom prst="flowChartDecisi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000" b="1" dirty="0" smtClean="0">
                <a:solidFill>
                  <a:schemeClr val="tx1"/>
                </a:solidFill>
                <a:latin typeface="Comic Sans MS" pitchFamily="66" charset="0"/>
              </a:rPr>
              <a:t>KUIZ 6</a:t>
            </a:r>
            <a:endParaRPr lang="en-MY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Flowchart: Decision 11">
            <a:hlinkClick r:id="rId12" action="ppaction://hlinksldjump"/>
          </p:cNvPr>
          <p:cNvSpPr/>
          <p:nvPr/>
        </p:nvSpPr>
        <p:spPr>
          <a:xfrm>
            <a:off x="1259632" y="5229200"/>
            <a:ext cx="2653087" cy="901810"/>
          </a:xfrm>
          <a:prstGeom prst="flowChartDecisi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000" b="1" dirty="0" smtClean="0">
                <a:solidFill>
                  <a:schemeClr val="tx1"/>
                </a:solidFill>
                <a:latin typeface="Comic Sans MS" pitchFamily="66" charset="0"/>
              </a:rPr>
              <a:t>KUIZ 10</a:t>
            </a:r>
            <a:endParaRPr lang="en-MY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Flowchart: Decision 12">
            <a:hlinkClick r:id="rId13" action="ppaction://hlinksldjump"/>
          </p:cNvPr>
          <p:cNvSpPr/>
          <p:nvPr/>
        </p:nvSpPr>
        <p:spPr>
          <a:xfrm>
            <a:off x="5660504" y="3868879"/>
            <a:ext cx="2448272" cy="901810"/>
          </a:xfrm>
          <a:prstGeom prst="flowChartDecisi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000" b="1" dirty="0" smtClean="0">
                <a:solidFill>
                  <a:schemeClr val="tx1"/>
                </a:solidFill>
                <a:latin typeface="Comic Sans MS" pitchFamily="66" charset="0"/>
              </a:rPr>
              <a:t>KUIZ 9</a:t>
            </a:r>
            <a:endParaRPr lang="en-MY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Flowchart: Decision 13">
            <a:hlinkClick r:id="rId14" action="ppaction://hlinksldjump"/>
          </p:cNvPr>
          <p:cNvSpPr/>
          <p:nvPr/>
        </p:nvSpPr>
        <p:spPr>
          <a:xfrm>
            <a:off x="2908896" y="3892893"/>
            <a:ext cx="2448272" cy="901810"/>
          </a:xfrm>
          <a:prstGeom prst="flowChartDecisi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000" b="1" dirty="0" smtClean="0">
                <a:solidFill>
                  <a:schemeClr val="tx1"/>
                </a:solidFill>
                <a:latin typeface="Comic Sans MS" pitchFamily="66" charset="0"/>
              </a:rPr>
              <a:t>KUIZ 8</a:t>
            </a:r>
            <a:endParaRPr lang="en-MY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Flowchart: Decision 14">
            <a:hlinkClick r:id="rId15" action="ppaction://hlinksldjump"/>
          </p:cNvPr>
          <p:cNvSpPr/>
          <p:nvPr/>
        </p:nvSpPr>
        <p:spPr>
          <a:xfrm>
            <a:off x="240311" y="3868879"/>
            <a:ext cx="2448272" cy="901810"/>
          </a:xfrm>
          <a:prstGeom prst="flowChartDecisi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000" b="1" dirty="0" smtClean="0">
                <a:solidFill>
                  <a:schemeClr val="tx1"/>
                </a:solidFill>
                <a:latin typeface="Comic Sans MS" pitchFamily="66" charset="0"/>
              </a:rPr>
              <a:t>KUIZ 7</a:t>
            </a:r>
            <a:endParaRPr lang="en-MY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3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" t="2439" r="2271" b="2038"/>
          <a:stretch/>
        </p:blipFill>
        <p:spPr>
          <a:xfrm>
            <a:off x="-93786" y="0"/>
            <a:ext cx="9237786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32" y="2286000"/>
            <a:ext cx="6686568" cy="3840163"/>
          </a:xfrm>
        </p:spPr>
        <p:txBody>
          <a:bodyPr/>
          <a:lstStyle/>
          <a:p>
            <a:pPr marL="0" indent="0">
              <a:buNone/>
            </a:pPr>
            <a:r>
              <a:rPr lang="en-MY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Apakah hukum beriman dengan malaikat</a:t>
            </a:r>
            <a:r>
              <a:rPr lang="en-MY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?</a:t>
            </a:r>
            <a:endParaRPr lang="en-US" sz="3200" b="1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Oval 3">
            <a:hlinkClick r:id="rId4" action="ppaction://hlinksldjump"/>
          </p:cNvPr>
          <p:cNvSpPr/>
          <p:nvPr/>
        </p:nvSpPr>
        <p:spPr>
          <a:xfrm>
            <a:off x="2399935" y="3429000"/>
            <a:ext cx="1421920" cy="121444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haroni" pitchFamily="2" charset="-79"/>
                <a:cs typeface="Aharoni" pitchFamily="2" charset="-79"/>
              </a:rPr>
              <a:t>Wajib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Oval 4">
            <a:hlinkClick r:id="rId5" action="ppaction://hlinksldjump"/>
          </p:cNvPr>
          <p:cNvSpPr/>
          <p:nvPr/>
        </p:nvSpPr>
        <p:spPr>
          <a:xfrm>
            <a:off x="3923928" y="4036223"/>
            <a:ext cx="1517459" cy="121444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haroni" pitchFamily="2" charset="-79"/>
                <a:cs typeface="Aharoni" pitchFamily="2" charset="-79"/>
              </a:rPr>
              <a:t>Sunat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Oval 5">
            <a:hlinkClick r:id="rId5" action="ppaction://hlinksldjump"/>
          </p:cNvPr>
          <p:cNvSpPr/>
          <p:nvPr/>
        </p:nvSpPr>
        <p:spPr>
          <a:xfrm>
            <a:off x="5600313" y="3384542"/>
            <a:ext cx="1542289" cy="1214446"/>
          </a:xfrm>
          <a:prstGeom prst="ellipse">
            <a:avLst/>
          </a:prstGeom>
          <a:solidFill>
            <a:srgbClr val="7030A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haroni" pitchFamily="2" charset="-79"/>
                <a:cs typeface="Aharoni" pitchFamily="2" charset="-79"/>
              </a:rPr>
              <a:t>Haram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2602" y="404664"/>
            <a:ext cx="1471610" cy="1928826"/>
          </a:xfrm>
          <a:prstGeom prst="rect">
            <a:avLst/>
          </a:prstGeom>
          <a:ln w="38100" cap="sq">
            <a:solidFill>
              <a:srgbClr val="ED13DD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Cloud Callout 7"/>
          <p:cNvSpPr/>
          <p:nvPr/>
        </p:nvSpPr>
        <p:spPr>
          <a:xfrm>
            <a:off x="2555776" y="285728"/>
            <a:ext cx="3571900" cy="1500198"/>
          </a:xfrm>
          <a:prstGeom prst="cloudCallout">
            <a:avLst>
              <a:gd name="adj1" fmla="val 72590"/>
              <a:gd name="adj2" fmla="val 23403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KUIZ 1</a:t>
            </a:r>
            <a:endParaRPr lang="en-US" sz="4000" b="1" dirty="0">
              <a:ln w="11430">
                <a:solidFill>
                  <a:srgbClr val="000000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Action Button: Return 9">
            <a:hlinkClick r:id="rId7" action="ppaction://hlinksldjump" highlightClick="1"/>
          </p:cNvPr>
          <p:cNvSpPr/>
          <p:nvPr/>
        </p:nvSpPr>
        <p:spPr>
          <a:xfrm>
            <a:off x="8342710" y="6165304"/>
            <a:ext cx="543004" cy="479546"/>
          </a:xfrm>
          <a:prstGeom prst="actionButtonRetur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" t="2439" r="2271" b="2038"/>
          <a:stretch/>
        </p:blipFill>
        <p:spPr>
          <a:xfrm>
            <a:off x="-93786" y="0"/>
            <a:ext cx="9237786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	</a:t>
            </a:r>
            <a:r>
              <a:rPr lang="en-US" b="1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Berapakah jumlah malaikat yang </a:t>
            </a:r>
            <a:endParaRPr lang="en-US" b="1" dirty="0" smtClean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                  wajib kita </a:t>
            </a:r>
            <a:r>
              <a:rPr lang="en-US" b="1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ketahui? </a:t>
            </a:r>
            <a:endParaRPr lang="en-MY" dirty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Oval 3">
            <a:hlinkClick r:id="rId4" action="ppaction://hlinksldjump"/>
          </p:cNvPr>
          <p:cNvSpPr/>
          <p:nvPr/>
        </p:nvSpPr>
        <p:spPr>
          <a:xfrm>
            <a:off x="3995936" y="3679202"/>
            <a:ext cx="1357322" cy="121444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10</a:t>
            </a:r>
            <a:endParaRPr lang="en-US" sz="4000" dirty="0"/>
          </a:p>
        </p:txBody>
      </p:sp>
      <p:sp>
        <p:nvSpPr>
          <p:cNvPr id="5" name="Oval 4">
            <a:hlinkClick r:id="rId5" action="ppaction://hlinksldjump"/>
          </p:cNvPr>
          <p:cNvSpPr/>
          <p:nvPr/>
        </p:nvSpPr>
        <p:spPr>
          <a:xfrm>
            <a:off x="5647831" y="3688330"/>
            <a:ext cx="1357322" cy="121444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12</a:t>
            </a:r>
            <a:endParaRPr lang="en-US" sz="3600" dirty="0"/>
          </a:p>
        </p:txBody>
      </p:sp>
      <p:sp>
        <p:nvSpPr>
          <p:cNvPr id="6" name="Oval 5">
            <a:hlinkClick r:id="rId5" action="ppaction://hlinksldjump"/>
          </p:cNvPr>
          <p:cNvSpPr/>
          <p:nvPr/>
        </p:nvSpPr>
        <p:spPr>
          <a:xfrm>
            <a:off x="2267744" y="3688330"/>
            <a:ext cx="1357322" cy="121444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5</a:t>
            </a:r>
            <a:endParaRPr lang="en-US" sz="3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60569" y="404664"/>
            <a:ext cx="1471610" cy="1656184"/>
          </a:xfrm>
          <a:prstGeom prst="rect">
            <a:avLst/>
          </a:prstGeom>
          <a:ln w="38100" cap="sq">
            <a:solidFill>
              <a:srgbClr val="ED13DD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Cloud Callout 7"/>
          <p:cNvSpPr/>
          <p:nvPr/>
        </p:nvSpPr>
        <p:spPr>
          <a:xfrm>
            <a:off x="2786050" y="404664"/>
            <a:ext cx="3571900" cy="1500198"/>
          </a:xfrm>
          <a:prstGeom prst="cloudCallout">
            <a:avLst>
              <a:gd name="adj1" fmla="val 69151"/>
              <a:gd name="adj2" fmla="val 10667"/>
            </a:avLst>
          </a:prstGeom>
          <a:solidFill>
            <a:srgbClr val="F81CE8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KUIZ 2</a:t>
            </a:r>
            <a:endParaRPr lang="en-US" sz="4000" b="1" dirty="0">
              <a:ln w="11430">
                <a:solidFill>
                  <a:srgbClr val="000000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Action Button: Return 8">
            <a:hlinkClick r:id="rId7" action="ppaction://hlinksldjump" highlightClick="1"/>
          </p:cNvPr>
          <p:cNvSpPr/>
          <p:nvPr/>
        </p:nvSpPr>
        <p:spPr>
          <a:xfrm>
            <a:off x="8443902" y="6165304"/>
            <a:ext cx="543004" cy="479546"/>
          </a:xfrm>
          <a:prstGeom prst="actionButtonReturn">
            <a:avLst/>
          </a:prstGeom>
          <a:solidFill>
            <a:srgbClr val="F81CE8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</p:cSld>
  <p:clrMapOvr>
    <a:masterClrMapping/>
  </p:clrMapOvr>
  <p:transition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" t="2439" r="2271" b="2038"/>
          <a:stretch/>
        </p:blipFill>
        <p:spPr>
          <a:xfrm>
            <a:off x="-93786" y="0"/>
            <a:ext cx="9237786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 smtClean="0">
              <a:solidFill>
                <a:srgbClr val="C71B44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71B44"/>
                </a:solidFill>
              </a:rPr>
              <a:t>	</a:t>
            </a:r>
            <a:r>
              <a:rPr lang="en-US" b="1" dirty="0" smtClean="0">
                <a:solidFill>
                  <a:srgbClr val="C71B44"/>
                </a:solidFill>
                <a:latin typeface="Aharoni" pitchFamily="2" charset="-79"/>
                <a:cs typeface="Aharoni" pitchFamily="2" charset="-79"/>
              </a:rPr>
              <a:t>Apakah </a:t>
            </a:r>
            <a:r>
              <a:rPr lang="en-US" b="1" dirty="0">
                <a:solidFill>
                  <a:srgbClr val="C71B44"/>
                </a:solidFill>
                <a:latin typeface="Aharoni" pitchFamily="2" charset="-79"/>
                <a:cs typeface="Aharoni" pitchFamily="2" charset="-79"/>
              </a:rPr>
              <a:t>tugas malaikat Jibrail?</a:t>
            </a:r>
            <a:endParaRPr lang="en-MY" sz="3200" b="1" dirty="0">
              <a:solidFill>
                <a:srgbClr val="C71B44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Oval 3">
            <a:hlinkClick r:id="rId4" action="ppaction://hlinksldjump"/>
          </p:cNvPr>
          <p:cNvSpPr/>
          <p:nvPr/>
        </p:nvSpPr>
        <p:spPr>
          <a:xfrm>
            <a:off x="1907704" y="3429000"/>
            <a:ext cx="2808312" cy="1214446"/>
          </a:xfrm>
          <a:prstGeom prst="ellipse">
            <a:avLst/>
          </a:prstGeom>
          <a:solidFill>
            <a:srgbClr val="C71B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Menyampaikan wahyu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Oval 4">
            <a:hlinkClick r:id="rId5" action="ppaction://hlinksldjump"/>
          </p:cNvPr>
          <p:cNvSpPr/>
          <p:nvPr/>
        </p:nvSpPr>
        <p:spPr>
          <a:xfrm>
            <a:off x="3357554" y="4655432"/>
            <a:ext cx="3071834" cy="1214446"/>
          </a:xfrm>
          <a:prstGeom prst="ellipse">
            <a:avLst/>
          </a:prstGeom>
          <a:solidFill>
            <a:srgbClr val="C71B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haroni" pitchFamily="2" charset="-79"/>
                <a:cs typeface="Aharoni" pitchFamily="2" charset="-79"/>
              </a:rPr>
              <a:t>Menurunkan rezeki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Oval 5">
            <a:hlinkClick r:id="rId5" action="ppaction://hlinksldjump"/>
          </p:cNvPr>
          <p:cNvSpPr/>
          <p:nvPr/>
        </p:nvSpPr>
        <p:spPr>
          <a:xfrm>
            <a:off x="4929341" y="3440986"/>
            <a:ext cx="2643206" cy="1214446"/>
          </a:xfrm>
          <a:prstGeom prst="ellipse">
            <a:avLst/>
          </a:prstGeom>
          <a:solidFill>
            <a:srgbClr val="C71B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haroni" pitchFamily="2" charset="-79"/>
                <a:cs typeface="Aharoni" pitchFamily="2" charset="-79"/>
              </a:rPr>
              <a:t>Meniup sangkakala 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93781" y="602581"/>
            <a:ext cx="1471610" cy="1928826"/>
          </a:xfrm>
          <a:prstGeom prst="rect">
            <a:avLst/>
          </a:prstGeom>
          <a:ln w="38100" cap="sq">
            <a:solidFill>
              <a:srgbClr val="ED13DD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Cloud Callout 7"/>
          <p:cNvSpPr/>
          <p:nvPr/>
        </p:nvSpPr>
        <p:spPr>
          <a:xfrm>
            <a:off x="2821769" y="255934"/>
            <a:ext cx="3571900" cy="1500198"/>
          </a:xfrm>
          <a:prstGeom prst="cloudCallout">
            <a:avLst>
              <a:gd name="adj1" fmla="val 64948"/>
              <a:gd name="adj2" fmla="val 3704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KUIZ 3</a:t>
            </a:r>
            <a:endParaRPr lang="en-US" sz="4000" b="1" dirty="0">
              <a:ln w="11430">
                <a:solidFill>
                  <a:srgbClr val="000000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Action Button: Return 8">
            <a:hlinkClick r:id="rId7" action="ppaction://hlinksldjump" highlightClick="1"/>
          </p:cNvPr>
          <p:cNvSpPr/>
          <p:nvPr/>
        </p:nvSpPr>
        <p:spPr>
          <a:xfrm>
            <a:off x="8393889" y="6045798"/>
            <a:ext cx="543004" cy="479546"/>
          </a:xfrm>
          <a:prstGeom prst="actionButtonRetur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push.wav"/>
          </p:stSnd>
        </p:sndAc>
      </p:transition>
    </mc:Choice>
    <mc:Fallback>
      <p:transition spd="slow">
        <p:sndAc>
          <p:stSnd>
            <p:snd r:embed="rId2" name="pu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" t="2439" r="2271" b="2038"/>
          <a:stretch/>
        </p:blipFill>
        <p:spPr>
          <a:xfrm>
            <a:off x="-93786" y="0"/>
            <a:ext cx="9237786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76" y="1928802"/>
            <a:ext cx="8229600" cy="42365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Siapakah 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malaikat yang ditugaskan </a:t>
            </a:r>
            <a:endParaRPr lang="en-US" sz="2800" b="1" dirty="0" smtClean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menjaga 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syurga?</a:t>
            </a:r>
            <a:endParaRPr lang="en-MY" sz="28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Oval 3">
            <a:hlinkClick r:id="rId4" action="ppaction://hlinksldjump"/>
          </p:cNvPr>
          <p:cNvSpPr/>
          <p:nvPr/>
        </p:nvSpPr>
        <p:spPr>
          <a:xfrm>
            <a:off x="4599787" y="3101614"/>
            <a:ext cx="2500330" cy="121444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Ridwan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Oval 4">
            <a:hlinkClick r:id="rId5" action="ppaction://hlinksldjump"/>
          </p:cNvPr>
          <p:cNvSpPr/>
          <p:nvPr/>
        </p:nvSpPr>
        <p:spPr>
          <a:xfrm>
            <a:off x="1691680" y="3107884"/>
            <a:ext cx="2643206" cy="121444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Malik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Oval 5">
            <a:hlinkClick r:id="rId5" action="ppaction://hlinksldjump"/>
          </p:cNvPr>
          <p:cNvSpPr/>
          <p:nvPr/>
        </p:nvSpPr>
        <p:spPr>
          <a:xfrm>
            <a:off x="3107521" y="4316060"/>
            <a:ext cx="2643206" cy="121444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Naqib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15270" y="620688"/>
            <a:ext cx="1471610" cy="1928826"/>
          </a:xfrm>
          <a:prstGeom prst="rect">
            <a:avLst/>
          </a:prstGeom>
          <a:ln w="38100" cap="sq">
            <a:solidFill>
              <a:srgbClr val="ED13DD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Cloud Callout 7"/>
          <p:cNvSpPr/>
          <p:nvPr/>
        </p:nvSpPr>
        <p:spPr>
          <a:xfrm>
            <a:off x="2643174" y="428604"/>
            <a:ext cx="3571900" cy="1500198"/>
          </a:xfrm>
          <a:prstGeom prst="cloudCallout">
            <a:avLst>
              <a:gd name="adj1" fmla="val 64957"/>
              <a:gd name="adj2" fmla="val 40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KUIZ 4</a:t>
            </a:r>
            <a:endParaRPr lang="en-US" sz="4000" b="1" dirty="0">
              <a:ln w="11430">
                <a:solidFill>
                  <a:srgbClr val="000000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Action Button: Return 8">
            <a:hlinkClick r:id="rId7" action="ppaction://hlinksldjump" highlightClick="1"/>
          </p:cNvPr>
          <p:cNvSpPr/>
          <p:nvPr/>
        </p:nvSpPr>
        <p:spPr>
          <a:xfrm>
            <a:off x="8343876" y="6165304"/>
            <a:ext cx="543004" cy="479546"/>
          </a:xfrm>
          <a:prstGeom prst="actionButtonRetur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</p:cSld>
  <p:clrMapOvr>
    <a:masterClrMapping/>
  </p:clrMapOvr>
  <p:transition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" t="2439" r="2271" b="2038"/>
          <a:stretch/>
        </p:blipFill>
        <p:spPr>
          <a:xfrm>
            <a:off x="-93786" y="0"/>
            <a:ext cx="9237786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2800" b="1" dirty="0">
                <a:solidFill>
                  <a:srgbClr val="F71535"/>
                </a:solidFill>
                <a:latin typeface="Aharoni" pitchFamily="2" charset="-79"/>
                <a:cs typeface="Aharoni" pitchFamily="2" charset="-79"/>
              </a:rPr>
              <a:t>Namakan 2 malaikat yang ditugaskan menyoal dalam kubur?</a:t>
            </a:r>
            <a:endParaRPr lang="en-MY" sz="2800" b="1" dirty="0">
              <a:solidFill>
                <a:srgbClr val="F71535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Oval 3">
            <a:hlinkClick r:id="rId4" action="ppaction://hlinksldjump"/>
          </p:cNvPr>
          <p:cNvSpPr/>
          <p:nvPr/>
        </p:nvSpPr>
        <p:spPr>
          <a:xfrm>
            <a:off x="3628886" y="4641034"/>
            <a:ext cx="2265586" cy="1214446"/>
          </a:xfrm>
          <a:prstGeom prst="ellipse">
            <a:avLst/>
          </a:prstGeom>
          <a:solidFill>
            <a:srgbClr val="F63008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Munkar &amp; Nakir </a:t>
            </a:r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Oval 4">
            <a:hlinkClick r:id="rId5" action="ppaction://hlinksldjump"/>
          </p:cNvPr>
          <p:cNvSpPr/>
          <p:nvPr/>
        </p:nvSpPr>
        <p:spPr>
          <a:xfrm>
            <a:off x="2388487" y="3395756"/>
            <a:ext cx="2059308" cy="1214446"/>
          </a:xfrm>
          <a:prstGeom prst="ellipse">
            <a:avLst/>
          </a:prstGeom>
          <a:solidFill>
            <a:srgbClr val="F63008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Raqib &amp; Atid </a:t>
            </a:r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Oval 5">
            <a:hlinkClick r:id="rId5" action="ppaction://hlinksldjump"/>
          </p:cNvPr>
          <p:cNvSpPr/>
          <p:nvPr/>
        </p:nvSpPr>
        <p:spPr>
          <a:xfrm>
            <a:off x="4827594" y="3395756"/>
            <a:ext cx="2219198" cy="1214446"/>
          </a:xfrm>
          <a:prstGeom prst="ellipse">
            <a:avLst/>
          </a:prstGeom>
          <a:solidFill>
            <a:srgbClr val="F63008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Malik &amp; Ridwan  </a:t>
            </a:r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25917" y="287193"/>
            <a:ext cx="1471610" cy="1928826"/>
          </a:xfrm>
          <a:prstGeom prst="rect">
            <a:avLst/>
          </a:prstGeom>
          <a:ln w="38100" cap="sq">
            <a:solidFill>
              <a:srgbClr val="ED13DD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Cloud Callout 7"/>
          <p:cNvSpPr/>
          <p:nvPr/>
        </p:nvSpPr>
        <p:spPr>
          <a:xfrm>
            <a:off x="2388487" y="285728"/>
            <a:ext cx="3571900" cy="1500198"/>
          </a:xfrm>
          <a:prstGeom prst="cloudCallout">
            <a:avLst>
              <a:gd name="adj1" fmla="val 71444"/>
              <a:gd name="adj2" fmla="val 21584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KUIZ 5</a:t>
            </a:r>
            <a:endParaRPr lang="en-US" sz="4000" b="1" dirty="0">
              <a:ln w="11430">
                <a:solidFill>
                  <a:srgbClr val="000000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Action Button: Return 8">
            <a:hlinkClick r:id="rId7" action="ppaction://hlinksldjump" highlightClick="1"/>
          </p:cNvPr>
          <p:cNvSpPr/>
          <p:nvPr/>
        </p:nvSpPr>
        <p:spPr>
          <a:xfrm>
            <a:off x="8443902" y="6165304"/>
            <a:ext cx="543004" cy="479546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" t="2439" r="2271" b="2038"/>
          <a:stretch/>
        </p:blipFill>
        <p:spPr>
          <a:xfrm>
            <a:off x="-93786" y="0"/>
            <a:ext cx="9237786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MY" sz="2800" dirty="0">
                <a:ln>
                  <a:solidFill>
                    <a:schemeClr val="tx1"/>
                  </a:solidFill>
                </a:ln>
                <a:solidFill>
                  <a:srgbClr val="F81CE8"/>
                </a:solidFill>
                <a:latin typeface="Aharoni" pitchFamily="2" charset="-79"/>
                <a:cs typeface="Aharoni" pitchFamily="2" charset="-79"/>
              </a:rPr>
              <a:t>Berikut adalah sifat-sifat bagi malaikat, kecuali...</a:t>
            </a:r>
            <a:endParaRPr lang="en-MY" sz="2800" b="1" dirty="0">
              <a:ln>
                <a:solidFill>
                  <a:schemeClr val="tx1"/>
                </a:solidFill>
              </a:ln>
              <a:solidFill>
                <a:srgbClr val="F81CE8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Oval 3">
            <a:hlinkClick r:id="rId4" action="ppaction://hlinksldjump"/>
          </p:cNvPr>
          <p:cNvSpPr/>
          <p:nvPr/>
        </p:nvSpPr>
        <p:spPr>
          <a:xfrm>
            <a:off x="2051720" y="3420479"/>
            <a:ext cx="2592288" cy="1214446"/>
          </a:xfrm>
          <a:prstGeom prst="ellipse">
            <a:avLst/>
          </a:prstGeom>
          <a:solidFill>
            <a:srgbClr val="FF33CC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Berkahwin</a:t>
            </a:r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Oval 4">
            <a:hlinkClick r:id="rId5" action="ppaction://hlinksldjump"/>
          </p:cNvPr>
          <p:cNvSpPr/>
          <p:nvPr/>
        </p:nvSpPr>
        <p:spPr>
          <a:xfrm>
            <a:off x="3491880" y="4642856"/>
            <a:ext cx="2365368" cy="1214446"/>
          </a:xfrm>
          <a:prstGeom prst="ellipse">
            <a:avLst/>
          </a:prstGeom>
          <a:solidFill>
            <a:srgbClr val="FF33CC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Tidak bernafsu</a:t>
            </a:r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Oval 5">
            <a:hlinkClick r:id="rId5" action="ppaction://hlinksldjump"/>
          </p:cNvPr>
          <p:cNvSpPr/>
          <p:nvPr/>
        </p:nvSpPr>
        <p:spPr>
          <a:xfrm>
            <a:off x="4827594" y="3395756"/>
            <a:ext cx="2336694" cy="1214446"/>
          </a:xfrm>
          <a:prstGeom prst="ellipse">
            <a:avLst/>
          </a:prstGeom>
          <a:solidFill>
            <a:srgbClr val="FF33CC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haroni" pitchFamily="2" charset="-79"/>
                <a:cs typeface="Aharoni" pitchFamily="2" charset="-79"/>
              </a:rPr>
              <a:t>T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idak makan &amp;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minum</a:t>
            </a:r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25917" y="287193"/>
            <a:ext cx="1471610" cy="1928826"/>
          </a:xfrm>
          <a:prstGeom prst="rect">
            <a:avLst/>
          </a:prstGeom>
          <a:ln w="38100" cap="sq">
            <a:solidFill>
              <a:srgbClr val="ED13DD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Cloud Callout 7"/>
          <p:cNvSpPr/>
          <p:nvPr/>
        </p:nvSpPr>
        <p:spPr>
          <a:xfrm>
            <a:off x="2388487" y="285728"/>
            <a:ext cx="3571900" cy="1500198"/>
          </a:xfrm>
          <a:prstGeom prst="cloudCallout">
            <a:avLst>
              <a:gd name="adj1" fmla="val 71444"/>
              <a:gd name="adj2" fmla="val 2158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KUIZ </a:t>
            </a:r>
            <a:r>
              <a:rPr lang="en-US" sz="4000" b="1" dirty="0" smtClean="0">
                <a:ln w="1143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4000" b="1" dirty="0">
              <a:ln w="11430">
                <a:solidFill>
                  <a:srgbClr val="000000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Action Button: Return 8">
            <a:hlinkClick r:id="rId7" action="ppaction://hlinksldjump" highlightClick="1"/>
          </p:cNvPr>
          <p:cNvSpPr/>
          <p:nvPr/>
        </p:nvSpPr>
        <p:spPr>
          <a:xfrm>
            <a:off x="8443902" y="6165304"/>
            <a:ext cx="543004" cy="479546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07948990"/>
      </p:ext>
    </p:extLst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" t="2439" r="2271" b="2038"/>
          <a:stretch/>
        </p:blipFill>
        <p:spPr>
          <a:xfrm>
            <a:off x="-93786" y="0"/>
            <a:ext cx="9237786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ln>
                  <a:solidFill>
                    <a:srgbClr val="F63008"/>
                  </a:solidFill>
                </a:ln>
                <a:solidFill>
                  <a:srgbClr val="00FF00"/>
                </a:solidFill>
                <a:latin typeface="Aharoni" pitchFamily="2" charset="-79"/>
                <a:cs typeface="Aharoni" pitchFamily="2" charset="-79"/>
              </a:rPr>
              <a:t>Malaikat dijadikan daripada apa?</a:t>
            </a:r>
            <a:r>
              <a:rPr lang="en-US" sz="3600" dirty="0">
                <a:solidFill>
                  <a:srgbClr val="FFFF00"/>
                </a:solidFill>
              </a:rPr>
              <a:t>	</a:t>
            </a:r>
            <a:endParaRPr lang="en-MY" sz="2800" b="1" dirty="0">
              <a:solidFill>
                <a:srgbClr val="F71535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Oval 3">
            <a:hlinkClick r:id="rId4" action="ppaction://hlinksldjump"/>
          </p:cNvPr>
          <p:cNvSpPr/>
          <p:nvPr/>
        </p:nvSpPr>
        <p:spPr>
          <a:xfrm>
            <a:off x="3628886" y="4641034"/>
            <a:ext cx="2265586" cy="1214446"/>
          </a:xfrm>
          <a:prstGeom prst="ellipse">
            <a:avLst/>
          </a:prstGeom>
          <a:solidFill>
            <a:srgbClr val="00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Cahaya</a:t>
            </a:r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Oval 4">
            <a:hlinkClick r:id="rId5" action="ppaction://hlinksldjump"/>
          </p:cNvPr>
          <p:cNvSpPr/>
          <p:nvPr/>
        </p:nvSpPr>
        <p:spPr>
          <a:xfrm>
            <a:off x="4744780" y="3050275"/>
            <a:ext cx="2059308" cy="1214446"/>
          </a:xfrm>
          <a:prstGeom prst="ellipse">
            <a:avLst/>
          </a:prstGeom>
          <a:solidFill>
            <a:srgbClr val="00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Api</a:t>
            </a:r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Oval 5">
            <a:hlinkClick r:id="rId5" action="ppaction://hlinksldjump"/>
          </p:cNvPr>
          <p:cNvSpPr/>
          <p:nvPr/>
        </p:nvSpPr>
        <p:spPr>
          <a:xfrm>
            <a:off x="2236374" y="3068960"/>
            <a:ext cx="2219198" cy="1214446"/>
          </a:xfrm>
          <a:prstGeom prst="ellipse">
            <a:avLst/>
          </a:prstGeom>
          <a:solidFill>
            <a:srgbClr val="00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Tanah </a:t>
            </a:r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25917" y="287193"/>
            <a:ext cx="1471610" cy="1928826"/>
          </a:xfrm>
          <a:prstGeom prst="rect">
            <a:avLst/>
          </a:prstGeom>
          <a:ln w="38100" cap="sq">
            <a:solidFill>
              <a:srgbClr val="ED13DD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Cloud Callout 7"/>
          <p:cNvSpPr/>
          <p:nvPr/>
        </p:nvSpPr>
        <p:spPr>
          <a:xfrm>
            <a:off x="2388487" y="285728"/>
            <a:ext cx="3571900" cy="1500198"/>
          </a:xfrm>
          <a:prstGeom prst="cloudCallout">
            <a:avLst>
              <a:gd name="adj1" fmla="val 71444"/>
              <a:gd name="adj2" fmla="val 21584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KUIZ </a:t>
            </a:r>
            <a:r>
              <a:rPr lang="en-US" sz="4000" b="1" dirty="0" smtClean="0">
                <a:ln w="11430">
                  <a:solidFill>
                    <a:srgbClr val="000000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en-US" sz="4000" b="1" dirty="0">
              <a:ln w="11430">
                <a:solidFill>
                  <a:srgbClr val="000000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Action Button: Return 8">
            <a:hlinkClick r:id="rId7" action="ppaction://hlinksldjump" highlightClick="1"/>
          </p:cNvPr>
          <p:cNvSpPr/>
          <p:nvPr/>
        </p:nvSpPr>
        <p:spPr>
          <a:xfrm>
            <a:off x="8443902" y="6165304"/>
            <a:ext cx="543004" cy="479546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07948990"/>
      </p:ext>
    </p:extLst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1620</TotalTime>
  <Words>194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KUIZ MINDA</vt:lpstr>
      <vt:lpstr>KUIZ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KEMENTERIAN PELAJARAN MALAYSIA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USer</cp:lastModifiedBy>
  <cp:revision>107</cp:revision>
  <cp:lastPrinted>2015-03-03T01:40:07Z</cp:lastPrinted>
  <dcterms:created xsi:type="dcterms:W3CDTF">2012-03-05T07:03:03Z</dcterms:created>
  <dcterms:modified xsi:type="dcterms:W3CDTF">2015-09-29T14:59:30Z</dcterms:modified>
</cp:coreProperties>
</file>